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56" r:id="rId6"/>
    <p:sldId id="269" r:id="rId7"/>
    <p:sldId id="270" r:id="rId8"/>
    <p:sldId id="271" r:id="rId9"/>
    <p:sldId id="257" r:id="rId10"/>
    <p:sldId id="272" r:id="rId11"/>
    <p:sldId id="273" r:id="rId12"/>
    <p:sldId id="274" r:id="rId13"/>
    <p:sldId id="275" r:id="rId14"/>
    <p:sldId id="276" r:id="rId15"/>
    <p:sldId id="277" r:id="rId16"/>
    <p:sldId id="258" r:id="rId17"/>
    <p:sldId id="259" r:id="rId18"/>
    <p:sldId id="279" r:id="rId19"/>
    <p:sldId id="278" r:id="rId20"/>
    <p:sldId id="280" r:id="rId21"/>
    <p:sldId id="281" r:id="rId22"/>
    <p:sldId id="260" r:id="rId23"/>
    <p:sldId id="261" r:id="rId24"/>
    <p:sldId id="262" r:id="rId25"/>
    <p:sldId id="263" r:id="rId26"/>
    <p:sldId id="264" r:id="rId27"/>
    <p:sldId id="282" r:id="rId28"/>
  </p:sldIdLst>
  <p:sldSz cx="12192000" cy="6858000"/>
  <p:notesSz cx="6858000" cy="9144000"/>
  <p:embeddedFontLs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Coolvetica Rg" panose="020B0603030602020004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1BF0-E427-E8FB-3A53-A2D38D7A8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51818-505E-3797-682C-703E6728A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158D-578E-31AF-7C09-CFD8DE64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65950-9B29-0280-C110-4A9EEB72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186E-3A81-5CCF-B2F3-CEEFE281A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63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5BB7-3179-BA75-8179-AA89C2EC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5F03A-7FB7-7561-3FEE-8C14D353E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30551-6A23-B627-A72F-EB86458D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7852C-A2B1-D551-704A-57708E8E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92A39-03CF-1463-B741-8C8C73F7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1295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A53A28-C428-B530-28D8-5DB1E0748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5F78C-5124-B35E-5E4E-51BF4D2A3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B73EB-4D25-2B75-719E-B31AA4B3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040E4-FC16-A99B-D8B3-33F9627D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19FAE-380A-EB3B-B65E-73C041D5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731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8C4E-640F-A1C2-A6AA-72BF9B41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3DDED-3ED2-BBE4-41BC-B7964FA9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B393D-69A4-028A-953F-EB52B49D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D8D07-49D1-C7BA-ADF3-AB7F9DF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B6732-F634-A7F4-A038-CA03A59D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399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9B33-64E3-0AE1-2715-648B2303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169AF-D4A5-7112-31DF-641274C64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06A00-8C99-4B6B-D03A-F4DFBA28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10BB3-153F-4546-9168-6FFDA3E9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32944-F5B2-FAEF-5D9B-55F798E3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323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D8EF-A6CF-7509-558A-384B6EF8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3C65-A67B-AE0D-0524-F528154B1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71F4B-E22F-4C80-BCDF-D8BF83DEB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7A74E-1D51-421E-4B07-189F5DFD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5C7B0-EB3B-50F5-688D-6E87A3BF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5E4D7-BA51-C24A-CC42-1EBF8F6E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9333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304A-253F-61B9-83F1-740C7EB1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E40D2-2BE1-F4CE-F781-0CDC68B06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B8CE5-4155-60CE-DFB4-8B6C9665C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E52A7-61AB-4AF0-AB33-1B9608CEF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9B70A1-2737-33F7-15B1-86D159432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8D953-109A-1629-3BD1-15042400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815AC-F891-996D-FFB5-5B373A16F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4D138D-9536-3DD1-B20C-87DB141B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282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7EF3F-17AA-D56A-B1FD-620CB9C27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3D496-C226-1EC5-B3BC-1769A355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01C82-AC47-81F4-9136-B7181F40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D00B7-AE38-EF7E-1776-1BA829E2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1277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D246D-970F-3897-7257-BBC85268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D9111-48DE-FD43-2D62-124C3DB7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9CA08-17A6-5A08-CA64-BC530306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756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8CAF-51DE-703B-9AD3-EF19C5FB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5059-EEAF-6B3E-9681-2ECD7BB18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602A6-FC31-1E22-761D-D457B97AF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BAD-7A0A-267A-9285-6AAA3146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06F80-A325-FB84-DD59-DC4F7CCF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A66A-C494-BCA9-C385-3F58BC7E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589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6D94-9591-2672-43A7-B8E43E3F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6138C-5205-D9A8-B65D-DCEE1D15B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F0E8E-BA3E-C02C-7ADA-3B48B1CC8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35BC7-EBF9-E9B3-C695-92AFEE31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4FB0E-C670-D6C5-FFB9-D1F2215D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A3B55-5CBE-4D86-1348-0FE02EA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677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968F1-D56B-586C-D1C6-227142EE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9B97-DAB3-69BC-3D25-23CD797C2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E8777-F047-E90E-DD94-12E7DA688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4609A-FDD5-4C30-BA43-89633F680FE4}" type="datetimeFigureOut">
              <a:rPr lang="en-ID" smtClean="0"/>
              <a:t>24/03/2024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02D1-F5CC-9C19-0160-8D0940C4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F6AEB-3249-3A6E-85BC-96D6C07F3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C850A-3D06-4C0D-AEB4-93687C26C9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461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2247-882D-1010-6CA8-72805EAA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88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>
                <a:latin typeface="Coolvetica Rg" panose="020B0603030602020004" pitchFamily="34" charset="0"/>
              </a:rPr>
              <a:t>Pembuatan</a:t>
            </a:r>
            <a:r>
              <a:rPr lang="en-US" sz="3600" dirty="0">
                <a:latin typeface="Coolvetica Rg" panose="020B0603030602020004" pitchFamily="34" charset="0"/>
              </a:rPr>
              <a:t> API </a:t>
            </a:r>
            <a:r>
              <a:rPr lang="en-US" sz="3600" dirty="0" err="1">
                <a:latin typeface="Coolvetica Rg" panose="020B0603030602020004" pitchFamily="34" charset="0"/>
              </a:rPr>
              <a:t>untuk</a:t>
            </a:r>
            <a:r>
              <a:rPr lang="en-US" sz="3600" dirty="0">
                <a:latin typeface="Coolvetica Rg" panose="020B0603030602020004" pitchFamily="34" charset="0"/>
              </a:rPr>
              <a:t> </a:t>
            </a:r>
            <a:r>
              <a:rPr lang="en-US" sz="3600" dirty="0" err="1">
                <a:latin typeface="Coolvetica Rg" panose="020B0603030602020004" pitchFamily="34" charset="0"/>
              </a:rPr>
              <a:t>melakukan</a:t>
            </a:r>
            <a:r>
              <a:rPr lang="en-US" sz="3600" dirty="0">
                <a:latin typeface="Coolvetica Rg" panose="020B0603030602020004" pitchFamily="34" charset="0"/>
              </a:rPr>
              <a:t> </a:t>
            </a:r>
            <a:r>
              <a:rPr lang="en-US" sz="3600" i="1" dirty="0">
                <a:latin typeface="Coolvetica Rg" panose="020B0603030602020004" pitchFamily="34" charset="0"/>
              </a:rPr>
              <a:t>sentiment analysis</a:t>
            </a:r>
            <a:r>
              <a:rPr lang="en-US" sz="3600" dirty="0">
                <a:latin typeface="Coolvetica Rg" panose="020B0603030602020004" pitchFamily="34" charset="0"/>
              </a:rPr>
              <a:t> </a:t>
            </a:r>
            <a:r>
              <a:rPr lang="en-US" sz="3600" dirty="0" err="1">
                <a:latin typeface="Coolvetica Rg" panose="020B0603030602020004" pitchFamily="34" charset="0"/>
              </a:rPr>
              <a:t>menggunakan</a:t>
            </a:r>
            <a:r>
              <a:rPr lang="en-US" sz="3600" dirty="0">
                <a:latin typeface="Coolvetica Rg" panose="020B0603030602020004" pitchFamily="34" charset="0"/>
              </a:rPr>
              <a:t> </a:t>
            </a:r>
            <a:r>
              <a:rPr lang="en-US" sz="3600" dirty="0" err="1">
                <a:latin typeface="Coolvetica Rg" panose="020B0603030602020004" pitchFamily="34" charset="0"/>
              </a:rPr>
              <a:t>metode</a:t>
            </a:r>
            <a:r>
              <a:rPr lang="en-US" sz="3600" dirty="0">
                <a:latin typeface="Coolvetica Rg" panose="020B0603030602020004" pitchFamily="34" charset="0"/>
              </a:rPr>
              <a:t> </a:t>
            </a:r>
            <a:r>
              <a:rPr lang="en-US" sz="3600" i="1" dirty="0">
                <a:latin typeface="Coolvetica Rg" panose="020B0603030602020004" pitchFamily="34" charset="0"/>
              </a:rPr>
              <a:t>Neural Network </a:t>
            </a:r>
            <a:r>
              <a:rPr lang="en-US" sz="3600" dirty="0">
                <a:latin typeface="Coolvetica Rg" panose="020B0603030602020004" pitchFamily="34" charset="0"/>
              </a:rPr>
              <a:t>dan LSTM</a:t>
            </a:r>
            <a:endParaRPr lang="en-ID" sz="3600" dirty="0">
              <a:latin typeface="Coolvetica Rg" panose="020B0603030602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F08C6-9D7A-4B56-CB83-6B755188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5668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Akbar Hakim</a:t>
            </a:r>
          </a:p>
          <a:p>
            <a:pPr marL="0" indent="0" algn="ctr">
              <a:buNone/>
            </a:pP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Mufid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Chairiri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 Afnan</a:t>
            </a:r>
          </a:p>
          <a:p>
            <a:pPr marL="0" indent="0" algn="ctr">
              <a:buNone/>
            </a:pP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Fia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Andariyani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6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E9306-303E-7A31-7E9E-1D7A89DA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3" y="1869013"/>
            <a:ext cx="4534293" cy="32692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D0F9CF-553B-B311-5244-9E58FE4EC37A}"/>
              </a:ext>
            </a:extLst>
          </p:cNvPr>
          <p:cNvSpPr txBox="1"/>
          <p:nvPr/>
        </p:nvSpPr>
        <p:spPr>
          <a:xfrm>
            <a:off x="2475011" y="1391579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Uji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coba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model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C9991-E822-EE68-3FAA-E86BFF4DD43F}"/>
              </a:ext>
            </a:extLst>
          </p:cNvPr>
          <p:cNvSpPr txBox="1"/>
          <p:nvPr/>
        </p:nvSpPr>
        <p:spPr>
          <a:xfrm>
            <a:off x="6503435" y="2766526"/>
            <a:ext cx="446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Berdasarkan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model Neural Network yang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sudah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dibuat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, model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bisa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memprediksi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kalimat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seperti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gambar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sentiment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positif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29B518-DB2B-565F-46E1-B1CD7E40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Neural Network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7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E11DE1-6A40-3773-D8AF-C36860BA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LSTM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C6CB2-9DFA-F320-D770-A5E14370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38" y="1888119"/>
            <a:ext cx="5578323" cy="37722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791E6-B9AA-48B1-158A-E39C473CC13E}"/>
              </a:ext>
            </a:extLst>
          </p:cNvPr>
          <p:cNvSpPr txBox="1"/>
          <p:nvPr/>
        </p:nvSpPr>
        <p:spPr>
          <a:xfrm>
            <a:off x="5320787" y="141024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Sortir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17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0CF74-C482-C7AC-21D4-87BBC993A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6893"/>
            <a:ext cx="4781771" cy="4274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25EE4-AD08-4455-62DB-E03FE8AAF16B}"/>
              </a:ext>
            </a:extLst>
          </p:cNvPr>
          <p:cNvSpPr txBox="1"/>
          <p:nvPr/>
        </p:nvSpPr>
        <p:spPr>
          <a:xfrm>
            <a:off x="2346567" y="1298274"/>
            <a:ext cx="176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Feature extraction</a:t>
            </a:r>
            <a:endParaRPr lang="en-ID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A33584-2783-2EEE-8E9E-85DC79D4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LSTM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2B0E6-F510-7E83-05ED-C99EB119B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74" y="1706893"/>
            <a:ext cx="4915326" cy="18365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DCA2F-0ED6-0AA6-C3F2-78D680937A89}"/>
              </a:ext>
            </a:extLst>
          </p:cNvPr>
          <p:cNvSpPr txBox="1"/>
          <p:nvPr/>
        </p:nvSpPr>
        <p:spPr>
          <a:xfrm>
            <a:off x="7407492" y="1298274"/>
            <a:ext cx="2977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Memasukkan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label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ke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variabel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y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758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342608D-9A13-8E1A-F0CB-4EEA1EED06D7}"/>
              </a:ext>
            </a:extLst>
          </p:cNvPr>
          <p:cNvSpPr txBox="1"/>
          <p:nvPr/>
        </p:nvSpPr>
        <p:spPr>
          <a:xfrm>
            <a:off x="4488218" y="1062936"/>
            <a:ext cx="3215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Memisahkan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data test dan training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A60EF6-9A3E-DBA0-8A35-7475726F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LSTM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3913C3-B360-0F20-8C06-1A598AF5E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64" y="4331457"/>
            <a:ext cx="8296871" cy="21614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D149E3-62F4-BF23-1191-B4E3D1DF4150}"/>
              </a:ext>
            </a:extLst>
          </p:cNvPr>
          <p:cNvSpPr txBox="1"/>
          <p:nvPr/>
        </p:nvSpPr>
        <p:spPr>
          <a:xfrm>
            <a:off x="4537879" y="3948626"/>
            <a:ext cx="3116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Melakukan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training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LSTM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EA6A9C-800A-20D2-E276-AC1300B10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46" y="1450618"/>
            <a:ext cx="6751905" cy="2324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90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E6E540-783A-4247-3E7F-7BE45570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7" y="1731880"/>
            <a:ext cx="8233206" cy="3394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D49A5-B580-7B40-5555-CE65F4B9A798}"/>
              </a:ext>
            </a:extLst>
          </p:cNvPr>
          <p:cNvSpPr txBox="1"/>
          <p:nvPr/>
        </p:nvSpPr>
        <p:spPr>
          <a:xfrm>
            <a:off x="5140161" y="1312542"/>
            <a:ext cx="1911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Hasil training LSTM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6BAF3A-62C4-70C9-BB13-BD506E2E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LSTM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4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F91460-2E98-1977-4DF1-2DC5FBE3E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21" y="2104972"/>
            <a:ext cx="5740113" cy="3260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30D1D-4EB6-38B3-903E-62227881F9DF}"/>
              </a:ext>
            </a:extLst>
          </p:cNvPr>
          <p:cNvSpPr txBox="1"/>
          <p:nvPr/>
        </p:nvSpPr>
        <p:spPr>
          <a:xfrm>
            <a:off x="2806060" y="1667105"/>
            <a:ext cx="2661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Evaluasi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training LSTM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1608E-05AC-04F9-0457-113416DD362F}"/>
              </a:ext>
            </a:extLst>
          </p:cNvPr>
          <p:cNvSpPr txBox="1"/>
          <p:nvPr/>
        </p:nvSpPr>
        <p:spPr>
          <a:xfrm>
            <a:off x="7408506" y="3150262"/>
            <a:ext cx="4423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Dari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evaluasi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tersebut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diketahui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accuracy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training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sebesar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87%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DF698F-9AC2-96EA-6719-02831718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LSTM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99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878F6-9BD9-0792-4E37-875DBFE31029}"/>
              </a:ext>
            </a:extLst>
          </p:cNvPr>
          <p:cNvGrpSpPr/>
          <p:nvPr/>
        </p:nvGrpSpPr>
        <p:grpSpPr>
          <a:xfrm>
            <a:off x="1850277" y="1397311"/>
            <a:ext cx="8491445" cy="4965948"/>
            <a:chOff x="833534" y="970384"/>
            <a:chExt cx="9747354" cy="570042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4506C7-51D0-11FB-A156-CDEB394C5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" t="55216" r="35204" b="3776"/>
            <a:stretch/>
          </p:blipFill>
          <p:spPr>
            <a:xfrm>
              <a:off x="833534" y="970384"/>
              <a:ext cx="4652865" cy="174863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E55DF-C2A6-06B4-AC2F-E072C5BB6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9" t="31210" r="35332" b="22923"/>
            <a:stretch/>
          </p:blipFill>
          <p:spPr>
            <a:xfrm>
              <a:off x="833534" y="2817842"/>
              <a:ext cx="4637286" cy="194076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985A5A-AFC5-D259-B073-ADDB5C1E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9" t="26353" r="35485" b="31639"/>
            <a:stretch/>
          </p:blipFill>
          <p:spPr>
            <a:xfrm>
              <a:off x="833534" y="4881621"/>
              <a:ext cx="4637286" cy="17891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016DE2-9AAC-5AFF-089C-5A36732B3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31874" r="35334" b="26585"/>
            <a:stretch/>
          </p:blipFill>
          <p:spPr>
            <a:xfrm>
              <a:off x="5943603" y="970384"/>
              <a:ext cx="4637285" cy="17662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64C1A7-332B-37F9-3F88-569CB9AB3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9861" y="2817842"/>
              <a:ext cx="4651027" cy="23417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7C2D91-2438-B28B-14A1-46DAB1E0CE45}"/>
              </a:ext>
            </a:extLst>
          </p:cNvPr>
          <p:cNvSpPr txBox="1"/>
          <p:nvPr/>
        </p:nvSpPr>
        <p:spPr>
          <a:xfrm>
            <a:off x="6289962" y="5583929"/>
            <a:ext cx="405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Rata-rata 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accuracy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cross validation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yang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training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LSTM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0,87</a:t>
            </a:r>
            <a:endParaRPr lang="en-ID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0239D-3752-8655-DA0C-E26BCC995138}"/>
              </a:ext>
            </a:extLst>
          </p:cNvPr>
          <p:cNvSpPr txBox="1"/>
          <p:nvPr/>
        </p:nvSpPr>
        <p:spPr>
          <a:xfrm>
            <a:off x="5294658" y="951595"/>
            <a:ext cx="160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Cross Validation</a:t>
            </a:r>
            <a:endParaRPr lang="en-ID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F50D6-FC37-3590-D6F1-3FF342F7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LSTM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0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53AF7-20E1-45F3-2566-82F985CB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74" y="1517015"/>
            <a:ext cx="8451651" cy="38239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A9A71-9AA7-087D-5B75-674E8B76011D}"/>
              </a:ext>
            </a:extLst>
          </p:cNvPr>
          <p:cNvSpPr txBox="1"/>
          <p:nvPr/>
        </p:nvSpPr>
        <p:spPr>
          <a:xfrm>
            <a:off x="3966954" y="1036270"/>
            <a:ext cx="4258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Visualisasi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training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LSTM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8FE80-F2FB-38D6-97EB-6810D866C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LSTM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5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DF0239D-3752-8655-DA0C-E26BCC995138}"/>
              </a:ext>
            </a:extLst>
          </p:cNvPr>
          <p:cNvSpPr txBox="1"/>
          <p:nvPr/>
        </p:nvSpPr>
        <p:spPr>
          <a:xfrm>
            <a:off x="2820875" y="1506748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Uji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coba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model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F50D6-FC37-3590-D6F1-3FF342F7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LSTM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CB7D9-D029-D43D-42AC-3606A23CD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16" y="1915883"/>
            <a:ext cx="3519414" cy="38784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DE73B-8FB5-3D7F-F7C7-F255F67C93D9}"/>
              </a:ext>
            </a:extLst>
          </p:cNvPr>
          <p:cNvSpPr txBox="1"/>
          <p:nvPr/>
        </p:nvSpPr>
        <p:spPr>
          <a:xfrm>
            <a:off x="6214186" y="3013501"/>
            <a:ext cx="446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Berdasarkan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model LSTM yang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sudah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dibuat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, model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bisa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memprediksi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kalimat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seperti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gambar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sentiment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positif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5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0D412A-0548-5FDE-25FB-A4F56F15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</a:t>
            </a:r>
            <a:r>
              <a:rPr lang="en-US" sz="2800" dirty="0" err="1">
                <a:latin typeface="Coolvetica Rg" panose="020B0603030602020004" pitchFamily="34" charset="0"/>
              </a:rPr>
              <a:t>Pembuatan</a:t>
            </a:r>
            <a:r>
              <a:rPr lang="en-US" sz="2800" dirty="0">
                <a:latin typeface="Coolvetica Rg" panose="020B0603030602020004" pitchFamily="34" charset="0"/>
              </a:rPr>
              <a:t> API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5A1E4-FE3F-5EB0-0084-CDC9B902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55" y="1784073"/>
            <a:ext cx="3810704" cy="40363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CE885-055F-CA30-A8D8-5B4718C8D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17" y="1785114"/>
            <a:ext cx="4955587" cy="40352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44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739E-3CF1-E215-5478-1CCE6F15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Coolvetica Rg" panose="020B0603030602020004" pitchFamily="34" charset="0"/>
              </a:rPr>
              <a:t>Latar</a:t>
            </a:r>
            <a:r>
              <a:rPr lang="en-US" sz="3600" dirty="0">
                <a:latin typeface="Coolvetica Rg" panose="020B0603030602020004" pitchFamily="34" charset="0"/>
              </a:rPr>
              <a:t> </a:t>
            </a:r>
            <a:r>
              <a:rPr lang="en-US" sz="3600" dirty="0" err="1">
                <a:latin typeface="Coolvetica Rg" panose="020B0603030602020004" pitchFamily="34" charset="0"/>
              </a:rPr>
              <a:t>Belakang</a:t>
            </a:r>
            <a:endParaRPr lang="en-ID" sz="3600" dirty="0">
              <a:latin typeface="Coolvetica Rg" panose="020B0603030602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7087-F14D-D13C-4221-D9C3B810E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9079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Pada era digital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seperti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hari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data yang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dihasilkan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oleh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pengguna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sosial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media, platform </a:t>
            </a:r>
            <a:r>
              <a:rPr lang="en-ID" sz="18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e-commerce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dan forum online sangat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besar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menjadi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penting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memahami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pandangan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opini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pengguna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terhadap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produk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layanan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isu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tertentu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Teks yang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dihasilkan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oleh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pengguna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cenderung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kompleks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berbagai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gaya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bahasa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slang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dan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variasi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tata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bahasa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Hal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membuat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pendekatan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konvensional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menjadi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sulit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kurang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akurat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Teknologi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neural network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khususnya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LSTM (</a:t>
            </a:r>
            <a:r>
              <a:rPr lang="en-ID" sz="1800" b="1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Long Short-Term Memory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),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telah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menunjukkan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keunggulan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memproses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data </a:t>
            </a:r>
            <a:r>
              <a:rPr lang="en-ID" sz="1800" b="1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sequence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seperti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teks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LSTM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mengatasi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masalah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"vanishing gradient"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jaringan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neural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biasa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sehingga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cocok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konteks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bisnis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pengembangan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aplikasi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terdapat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kebutuhan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menyediakan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layanan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secara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real-time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batch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melalui</a:t>
            </a:r>
            <a:r>
              <a:rPr lang="en-ID" sz="18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API.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Hal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memungkinkan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aplikasi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lain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mengintegrasikan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kemampuan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tanpa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perlu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mengembangkan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model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awal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neural network 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dan LSTM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pembuatan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API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meningkatkan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ketepatan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ID" sz="18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accuracy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memprediksi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teks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dianalisis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Selain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itu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arsitektur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tepat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API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diskalakan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menangani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volume data yang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besar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efisien</a:t>
            </a:r>
            <a:r>
              <a:rPr lang="en-ID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23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0D412A-0548-5FDE-25FB-A4F56F15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</a:t>
            </a:r>
            <a:r>
              <a:rPr lang="en-US" sz="2800" dirty="0" err="1">
                <a:latin typeface="Coolvetica Rg" panose="020B0603030602020004" pitchFamily="34" charset="0"/>
              </a:rPr>
              <a:t>Pembuatan</a:t>
            </a:r>
            <a:r>
              <a:rPr lang="en-US" sz="2800" dirty="0">
                <a:latin typeface="Coolvetica Rg" panose="020B0603030602020004" pitchFamily="34" charset="0"/>
              </a:rPr>
              <a:t> API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4C736-C48B-951E-826F-C76187B01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5" y="1722981"/>
            <a:ext cx="4269930" cy="24634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197F2-1A8F-5BCC-E934-012172129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2981"/>
            <a:ext cx="4767413" cy="44686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7141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0D412A-0548-5FDE-25FB-A4F56F15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</a:t>
            </a:r>
            <a:r>
              <a:rPr lang="en-US" sz="2800" dirty="0" err="1">
                <a:latin typeface="Coolvetica Rg" panose="020B0603030602020004" pitchFamily="34" charset="0"/>
              </a:rPr>
              <a:t>Pembuatan</a:t>
            </a:r>
            <a:r>
              <a:rPr lang="en-US" sz="2800" dirty="0">
                <a:latin typeface="Coolvetica Rg" panose="020B0603030602020004" pitchFamily="34" charset="0"/>
              </a:rPr>
              <a:t> API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37CD1-83C7-2BB5-53F5-E4A2D864B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17" y="1647376"/>
            <a:ext cx="3900421" cy="37474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ACFFC-8469-2199-E8F4-E23C0C26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13" y="1647376"/>
            <a:ext cx="4254471" cy="4692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109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FD2EF-EFF4-5B54-AF2E-F30EE8C5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t="11852" r="3833" b="15111"/>
          <a:stretch/>
        </p:blipFill>
        <p:spPr>
          <a:xfrm>
            <a:off x="1427480" y="1557143"/>
            <a:ext cx="9337040" cy="40485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B722C-0329-045D-E2BA-3C598651C64D}"/>
              </a:ext>
            </a:extLst>
          </p:cNvPr>
          <p:cNvSpPr txBox="1"/>
          <p:nvPr/>
        </p:nvSpPr>
        <p:spPr>
          <a:xfrm>
            <a:off x="4961811" y="1083066"/>
            <a:ext cx="226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Hasil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setelah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dibuat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API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5507B-50D4-73F1-E5AE-553E6E45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</a:t>
            </a:r>
            <a:r>
              <a:rPr lang="en-US" sz="2800" dirty="0" err="1">
                <a:latin typeface="Coolvetica Rg" panose="020B0603030602020004" pitchFamily="34" charset="0"/>
              </a:rPr>
              <a:t>Pembuatan</a:t>
            </a:r>
            <a:r>
              <a:rPr lang="en-US" sz="2800" dirty="0">
                <a:latin typeface="Coolvetica Rg" panose="020B0603030602020004" pitchFamily="34" charset="0"/>
              </a:rPr>
              <a:t> API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561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8A96E-4D5D-09B8-189E-3080247B4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1" t="14667" r="14833" b="9480"/>
          <a:stretch/>
        </p:blipFill>
        <p:spPr>
          <a:xfrm>
            <a:off x="1936464" y="1610756"/>
            <a:ext cx="8319070" cy="4801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048A8-3522-0DD7-5D50-760F6ACC9418}"/>
              </a:ext>
            </a:extLst>
          </p:cNvPr>
          <p:cNvSpPr txBox="1"/>
          <p:nvPr/>
        </p:nvSpPr>
        <p:spPr>
          <a:xfrm>
            <a:off x="3377563" y="1083141"/>
            <a:ext cx="5436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Endpoint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LSTM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melalui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upload file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C29A6-4CD9-31D7-C9D8-A45C8005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</a:t>
            </a:r>
            <a:r>
              <a:rPr lang="en-US" sz="2800" dirty="0" err="1">
                <a:latin typeface="Coolvetica Rg" panose="020B0603030602020004" pitchFamily="34" charset="0"/>
              </a:rPr>
              <a:t>Pembuatan</a:t>
            </a:r>
            <a:r>
              <a:rPr lang="en-US" sz="2800" dirty="0">
                <a:latin typeface="Coolvetica Rg" panose="020B0603030602020004" pitchFamily="34" charset="0"/>
              </a:rPr>
              <a:t> API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6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E7029-E476-55F1-A6EC-12E1F5958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12592" r="14667" b="11556"/>
          <a:stretch/>
        </p:blipFill>
        <p:spPr>
          <a:xfrm>
            <a:off x="1996543" y="1644294"/>
            <a:ext cx="8198913" cy="47379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A7439-5261-A97F-0E1B-783D163AB0DD}"/>
              </a:ext>
            </a:extLst>
          </p:cNvPr>
          <p:cNvSpPr txBox="1"/>
          <p:nvPr/>
        </p:nvSpPr>
        <p:spPr>
          <a:xfrm>
            <a:off x="2939494" y="1184860"/>
            <a:ext cx="631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Endpoint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Neural Network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melalui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upload file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80534-F734-EECF-1223-69985853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</a:t>
            </a:r>
            <a:r>
              <a:rPr lang="en-US" sz="2800" dirty="0" err="1">
                <a:latin typeface="Coolvetica Rg" panose="020B0603030602020004" pitchFamily="34" charset="0"/>
              </a:rPr>
              <a:t>Pembuatan</a:t>
            </a:r>
            <a:r>
              <a:rPr lang="en-US" sz="2800" dirty="0">
                <a:latin typeface="Coolvetica Rg" panose="020B0603030602020004" pitchFamily="34" charset="0"/>
              </a:rPr>
              <a:t> API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776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22749-7FBF-85A1-93D8-2DE7E1D65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7" t="37333" r="14750" b="11556"/>
          <a:stretch/>
        </p:blipFill>
        <p:spPr>
          <a:xfrm>
            <a:off x="1595120" y="1676400"/>
            <a:ext cx="9001760" cy="3505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D8C75-36E5-A104-78CC-7AA21D1811BF}"/>
              </a:ext>
            </a:extLst>
          </p:cNvPr>
          <p:cNvSpPr txBox="1"/>
          <p:nvPr/>
        </p:nvSpPr>
        <p:spPr>
          <a:xfrm>
            <a:off x="3404846" y="1280204"/>
            <a:ext cx="5382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Endpoint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analisis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sentimen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dengan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 LSTM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melalui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 input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scadia Code Light" panose="020B0609020000020004" pitchFamily="49" charset="0"/>
              </a:rPr>
              <a:t>teks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Cascadia Code Light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B5A92-4DB1-38DB-607E-FB36E5E6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</a:t>
            </a:r>
            <a:r>
              <a:rPr lang="en-US" sz="2800" dirty="0" err="1">
                <a:latin typeface="Coolvetica Rg" panose="020B0603030602020004" pitchFamily="34" charset="0"/>
              </a:rPr>
              <a:t>Pembuatan</a:t>
            </a:r>
            <a:r>
              <a:rPr lang="en-US" sz="2800" dirty="0">
                <a:latin typeface="Coolvetica Rg" panose="020B0603030602020004" pitchFamily="34" charset="0"/>
              </a:rPr>
              <a:t> API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798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1C3F6A-B38A-2520-6A57-500548FC7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t="20296" r="15000" b="29333"/>
          <a:stretch/>
        </p:blipFill>
        <p:spPr>
          <a:xfrm>
            <a:off x="1620520" y="1701800"/>
            <a:ext cx="8950960" cy="345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D0BBDE-6D74-1239-5738-8212439D6966}"/>
              </a:ext>
            </a:extLst>
          </p:cNvPr>
          <p:cNvSpPr txBox="1"/>
          <p:nvPr/>
        </p:nvSpPr>
        <p:spPr>
          <a:xfrm>
            <a:off x="2966777" y="1251419"/>
            <a:ext cx="6258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Endpoint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Neural Network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melalui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input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teks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347B0-570F-AFB6-C601-AD7C0CF1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</a:t>
            </a:r>
            <a:r>
              <a:rPr lang="en-US" sz="2800" dirty="0" err="1">
                <a:latin typeface="Coolvetica Rg" panose="020B0603030602020004" pitchFamily="34" charset="0"/>
              </a:rPr>
              <a:t>Pembuatan</a:t>
            </a:r>
            <a:r>
              <a:rPr lang="en-US" sz="2800" dirty="0">
                <a:latin typeface="Coolvetica Rg" panose="020B0603030602020004" pitchFamily="34" charset="0"/>
              </a:rPr>
              <a:t> API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19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00E72D4-EC63-160B-2DDA-908F911B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lvetica Rg" panose="020B0603030602020004" pitchFamily="34" charset="0"/>
              </a:rPr>
              <a:t>Kesimpulan</a:t>
            </a:r>
            <a:endParaRPr lang="en-ID" sz="3600" dirty="0">
              <a:latin typeface="Coolvetica Rg" panose="020B0603030602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A8238-C1A3-9B10-C2F8-491CE2F4BBBA}"/>
              </a:ext>
            </a:extLst>
          </p:cNvPr>
          <p:cNvSpPr txBox="1"/>
          <p:nvPr/>
        </p:nvSpPr>
        <p:spPr>
          <a:xfrm>
            <a:off x="838200" y="1382777"/>
            <a:ext cx="103740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menjadi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penting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memahami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pandangan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opini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pengguna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terhadap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produk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layanan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isu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tertentu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di era digital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saat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penuh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data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teks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teks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dihasilkan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pengguna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cenderung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kompleks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berbagai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gaya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bahasa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variasi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tata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bahasa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sehingga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memerlukan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pendekatan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canggih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seperti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neural network 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dan LSTM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akurat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neural network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terutama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penggunaan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LSTM,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memiliki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keunggulan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memproses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data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teks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sequence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akurasi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tinggi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mampu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mengatasi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kompleksitas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bahasa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dan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memiliki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kemampuan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generalisasi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baik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Ada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kebutuhan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jelas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menyediakan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layanan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melalui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API agar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diintegrasikan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aplikasi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lain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secara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efisien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tanpa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perlu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mengembangkan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model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awal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Evaluasi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training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6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neural network </a:t>
            </a:r>
            <a:r>
              <a:rPr lang="en-ID" sz="1600" b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dan LSTM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memiliki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penting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menentukan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performa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model,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mengidentifikasi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menentukan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hyperparameter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optimal,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membandingkan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berbagai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model, dan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mengukur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kemampuan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generalisasi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model.</a:t>
            </a:r>
          </a:p>
          <a:p>
            <a:pPr algn="just"/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demikian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pengembangan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API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neural network 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dan LSTM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merupakan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langkah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relevan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efektif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memenuhi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kebutuhan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akurat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diandalkan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berbagai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konteks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aplikasi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ID" sz="1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/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Namun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pada model LSTM,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ketika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model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tersebut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di-</a:t>
            </a:r>
            <a:r>
              <a:rPr lang="en-ID" sz="1600" i="1" dirty="0">
                <a:latin typeface="Cambria" panose="02040503050406030204" pitchFamily="18" charset="0"/>
                <a:ea typeface="Cambria" panose="02040503050406030204" pitchFamily="18" charset="0"/>
              </a:rPr>
              <a:t>deploy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ke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bentuk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API,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hanya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mampu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menghasilkan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jenis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semua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data yang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diinputkan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Kemungkinan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hal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terjadi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karena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terdapat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kesalahan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600" i="1" dirty="0">
                <a:latin typeface="Cambria" panose="02040503050406030204" pitchFamily="18" charset="0"/>
                <a:ea typeface="Cambria" panose="02040503050406030204" pitchFamily="18" charset="0"/>
              </a:rPr>
              <a:t>coding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API yang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dibuat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ada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masalah</a:t>
            </a:r>
            <a:r>
              <a:rPr lang="en-ID" sz="1600" dirty="0">
                <a:latin typeface="Cambria" panose="02040503050406030204" pitchFamily="18" charset="0"/>
                <a:ea typeface="Cambria" panose="02040503050406030204" pitchFamily="18" charset="0"/>
              </a:rPr>
              <a:t> pada model.</a:t>
            </a:r>
          </a:p>
        </p:txBody>
      </p:sp>
    </p:spTree>
    <p:extLst>
      <p:ext uri="{BB962C8B-B14F-4D97-AF65-F5344CB8AC3E}">
        <p14:creationId xmlns:p14="http://schemas.microsoft.com/office/powerpoint/2010/main" val="99404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8116-D0AE-AD56-A7BB-AF51A243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Coolvetica Rg" panose="020B0603030602020004" pitchFamily="34" charset="0"/>
              </a:rPr>
              <a:t>Rumusan</a:t>
            </a:r>
            <a:r>
              <a:rPr lang="en-US" sz="3600" dirty="0">
                <a:latin typeface="Coolvetica Rg" panose="020B0603030602020004" pitchFamily="34" charset="0"/>
              </a:rPr>
              <a:t> </a:t>
            </a:r>
            <a:r>
              <a:rPr lang="en-US" sz="3600" dirty="0" err="1">
                <a:latin typeface="Coolvetica Rg" panose="020B0603030602020004" pitchFamily="34" charset="0"/>
              </a:rPr>
              <a:t>Masalah</a:t>
            </a:r>
            <a:endParaRPr lang="en-ID" sz="3600" dirty="0">
              <a:latin typeface="Coolvetica Rg" panose="020B0603030602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30EF-2A3A-2D12-332D-E689AED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6215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Bagaimana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proses dan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neural network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Bagaimana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proses dan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analisis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sentimen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LSTM?</a:t>
            </a:r>
          </a:p>
          <a:p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Bagaimana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proses dan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pembuatan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API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menganalisis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sentiment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neural network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dan LSTM?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971A-1A95-F662-F8C0-D7BB3B6C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Coolvetica Rg" panose="020B0603030602020004" pitchFamily="34" charset="0"/>
              </a:rPr>
              <a:t>Metode</a:t>
            </a:r>
            <a:r>
              <a:rPr lang="en-US" sz="3600" dirty="0">
                <a:latin typeface="Coolvetica Rg" panose="020B0603030602020004" pitchFamily="34" charset="0"/>
              </a:rPr>
              <a:t> </a:t>
            </a:r>
            <a:r>
              <a:rPr lang="en-US" sz="3600" dirty="0" err="1">
                <a:latin typeface="Coolvetica Rg" panose="020B0603030602020004" pitchFamily="34" charset="0"/>
              </a:rPr>
              <a:t>Penelitian</a:t>
            </a:r>
            <a:endParaRPr lang="en-ID" sz="3600" dirty="0">
              <a:latin typeface="Coolvetica Rg" panose="020B0603030602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3932E-70E2-9B9C-741F-B10E8F26B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err="1"/>
              <a:t>Metode</a:t>
            </a:r>
            <a:r>
              <a:rPr lang="en-US" sz="1800" dirty="0"/>
              <a:t>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ini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b="1" i="1" dirty="0"/>
              <a:t>Neural Network</a:t>
            </a:r>
            <a:r>
              <a:rPr lang="en-US" sz="1800" dirty="0"/>
              <a:t> dan </a:t>
            </a:r>
            <a:r>
              <a:rPr lang="en-US" sz="1800" b="1" dirty="0"/>
              <a:t>LSTM (</a:t>
            </a:r>
            <a:r>
              <a:rPr lang="en-US" sz="1800" b="1" i="1" dirty="0"/>
              <a:t>Long-Short Term Memory</a:t>
            </a:r>
            <a:r>
              <a:rPr lang="en-US" sz="1800" b="1" dirty="0"/>
              <a:t>)</a:t>
            </a:r>
            <a:r>
              <a:rPr lang="en-US" sz="1800" dirty="0"/>
              <a:t>. </a:t>
            </a:r>
            <a:r>
              <a:rPr lang="en-US" sz="1800" i="1" dirty="0"/>
              <a:t>Neural network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sebuah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model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penalaran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algoritma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mesin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berdasarkan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otak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manusia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dimana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neural network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salah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turunan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machine learning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Struktur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network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terdiri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tiga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bagian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yaitu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 layer 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yang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berfungsi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sebagai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input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sinyal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data,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middle layer/hidden layer 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yang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berfungsi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memproses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input data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sebelumnya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dan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layer 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yang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 yang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sudah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diproses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Sedangkan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LSTM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salah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model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network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mempunyai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memori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memory cell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merekam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tambahan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LSTM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hadir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sebagai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jawaban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atas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kekurangan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RNN (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Recurrent Neural Network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yang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salah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turunan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deep learning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Arsitektur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LSTM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terdiri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tiga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bagian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yaitu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 gate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forget gate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dan </a:t>
            </a:r>
            <a:r>
              <a:rPr lang="en-ID" sz="18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gate 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yang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mengontrol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aliran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ID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8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FD13397-2E75-CA5A-ECA9-F7A48D92F3A5}"/>
              </a:ext>
            </a:extLst>
          </p:cNvPr>
          <p:cNvGrpSpPr/>
          <p:nvPr/>
        </p:nvGrpSpPr>
        <p:grpSpPr>
          <a:xfrm>
            <a:off x="932075" y="1311256"/>
            <a:ext cx="10327849" cy="4852116"/>
            <a:chOff x="573831" y="1219816"/>
            <a:chExt cx="11044335" cy="518872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6407DC6-0DFE-F1DF-82DC-6B95D85C6A19}"/>
                </a:ext>
              </a:extLst>
            </p:cNvPr>
            <p:cNvCxnSpPr/>
            <p:nvPr/>
          </p:nvCxnSpPr>
          <p:spPr>
            <a:xfrm flipH="1">
              <a:off x="4376052" y="4031486"/>
              <a:ext cx="54552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30BD84-287F-80F6-C773-03117E9A7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2" t="27781" r="48572" b="38355"/>
            <a:stretch/>
          </p:blipFill>
          <p:spPr>
            <a:xfrm>
              <a:off x="573831" y="1219816"/>
              <a:ext cx="5523723" cy="22113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48D235-4D87-837E-3BB8-2ABBBDB88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3" t="61788" r="85382" b="23638"/>
            <a:stretch/>
          </p:blipFill>
          <p:spPr>
            <a:xfrm>
              <a:off x="6756917" y="1849632"/>
              <a:ext cx="1035698" cy="9517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AAE45A-FF3C-4DDA-46F5-CB32767C7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9" t="25209" r="71378" b="52650"/>
            <a:stretch/>
          </p:blipFill>
          <p:spPr>
            <a:xfrm>
              <a:off x="8451978" y="1602581"/>
              <a:ext cx="2761861" cy="144582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568492-2F86-1C3A-DCC5-01404E32B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5" t="31639" r="63036" b="47752"/>
            <a:stretch/>
          </p:blipFill>
          <p:spPr>
            <a:xfrm>
              <a:off x="573831" y="3630276"/>
              <a:ext cx="3803780" cy="134577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6F63D0-ED0A-079D-0E7A-3B08BF5C3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0" t="47467" r="67780" b="42960"/>
            <a:stretch/>
          </p:blipFill>
          <p:spPr>
            <a:xfrm>
              <a:off x="875521" y="5491145"/>
              <a:ext cx="3200400" cy="62515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C5D097-F4A6-4549-C952-C2D65DA58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5" t="58359" r="42296" b="10829"/>
            <a:stretch/>
          </p:blipFill>
          <p:spPr>
            <a:xfrm>
              <a:off x="5285790" y="4396468"/>
              <a:ext cx="6332376" cy="20120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4790D5-4F05-9A39-FDED-912EC3C83010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 flipV="1">
              <a:off x="6097554" y="2325493"/>
              <a:ext cx="65936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F36EF6-418C-9821-B1C8-FC65265A79A0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>
              <a:off x="7792615" y="2325493"/>
              <a:ext cx="6593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8B9C055-8899-71C1-EAE0-1CFB7154DE1A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9832909" y="3048405"/>
              <a:ext cx="0" cy="983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F14986-852B-0F20-2580-332937916BB7}"/>
                </a:ext>
              </a:extLst>
            </p:cNvPr>
            <p:cNvCxnSpPr>
              <a:stCxn id="11" idx="2"/>
              <a:endCxn id="13" idx="0"/>
            </p:cNvCxnSpPr>
            <p:nvPr/>
          </p:nvCxnSpPr>
          <p:spPr>
            <a:xfrm>
              <a:off x="2475721" y="4976055"/>
              <a:ext cx="0" cy="515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4B43E9-45B1-0F14-4DD3-C95E23522EE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4075921" y="5803720"/>
              <a:ext cx="12098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1B531962-6E4B-82B9-823F-AC2871C396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28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Coolvetica Rg" panose="020B0603030602020004" pitchFamily="34" charset="0"/>
              </a:rPr>
              <a:t>Alur cleansing data </a:t>
            </a:r>
            <a:r>
              <a:rPr lang="en-US" sz="2800" dirty="0" err="1">
                <a:latin typeface="Coolvetica Rg" panose="020B0603030602020004" pitchFamily="34" charset="0"/>
              </a:rPr>
              <a:t>sebelum</a:t>
            </a:r>
            <a:r>
              <a:rPr lang="en-US" sz="2800" dirty="0">
                <a:latin typeface="Coolvetica Rg" panose="020B0603030602020004" pitchFamily="34" charset="0"/>
              </a:rPr>
              <a:t> </a:t>
            </a:r>
            <a:r>
              <a:rPr lang="en-US" sz="2800" dirty="0" err="1">
                <a:latin typeface="Coolvetica Rg" panose="020B0603030602020004" pitchFamily="34" charset="0"/>
              </a:rPr>
              <a:t>dilakukan</a:t>
            </a:r>
            <a:r>
              <a:rPr lang="en-US" sz="2800" dirty="0">
                <a:latin typeface="Coolvetica Rg" panose="020B0603030602020004" pitchFamily="34" charset="0"/>
              </a:rPr>
              <a:t> training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2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ACB3-CAFD-323A-BE1C-0A0E4979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Neural Network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7813-2CFD-C9BC-27B9-6E11CA2973BA}"/>
              </a:ext>
            </a:extLst>
          </p:cNvPr>
          <p:cNvSpPr txBox="1"/>
          <p:nvPr/>
        </p:nvSpPr>
        <p:spPr>
          <a:xfrm>
            <a:off x="1622278" y="1214079"/>
            <a:ext cx="176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Feature extraction</a:t>
            </a:r>
            <a:endParaRPr lang="en-ID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3B48E-3D38-21A9-85F7-CC065540F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78" y="1665590"/>
            <a:ext cx="3231160" cy="3200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DE152-9D5E-E038-A90D-BF32BF00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78" y="2145801"/>
            <a:ext cx="8947444" cy="25663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31875F-5F53-40F2-07E4-D08BA4B0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78" y="4872342"/>
            <a:ext cx="3690836" cy="1331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15F54-B24A-B5A0-B889-BF0F56FD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35" y="5468831"/>
            <a:ext cx="4012187" cy="7353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FD5F5-C384-C967-6843-E3C7612AD8FA}"/>
              </a:ext>
            </a:extLst>
          </p:cNvPr>
          <p:cNvSpPr txBox="1"/>
          <p:nvPr/>
        </p:nvSpPr>
        <p:spPr>
          <a:xfrm>
            <a:off x="6557534" y="4831702"/>
            <a:ext cx="4012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Menyimpan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data yang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sudah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feature extraction</a:t>
            </a:r>
            <a:endParaRPr lang="en-ID" sz="1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48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B7EAD1D-7439-2524-9E66-9BDBA9B7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Neural Network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BC03D4-A1FF-2A7D-4BD7-01F76EAD00A8}"/>
              </a:ext>
            </a:extLst>
          </p:cNvPr>
          <p:cNvGrpSpPr/>
          <p:nvPr/>
        </p:nvGrpSpPr>
        <p:grpSpPr>
          <a:xfrm>
            <a:off x="1675148" y="1163013"/>
            <a:ext cx="3487246" cy="3116073"/>
            <a:chOff x="838200" y="1506727"/>
            <a:chExt cx="3487246" cy="31160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1576F9-67FB-FE77-1227-3106F4870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41681"/>
              <a:ext cx="3487246" cy="26811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61147B-7262-67DC-E2E3-01D7FA2B70CF}"/>
                </a:ext>
              </a:extLst>
            </p:cNvPr>
            <p:cNvSpPr txBox="1"/>
            <p:nvPr/>
          </p:nvSpPr>
          <p:spPr>
            <a:xfrm>
              <a:off x="1085637" y="1506727"/>
              <a:ext cx="2977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Memasukkan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label </a:t>
              </a:r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ke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variabel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y</a:t>
              </a:r>
              <a:endParaRPr lang="en-ID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D1CCF1-12AA-A86C-C28B-DB7E33807562}"/>
              </a:ext>
            </a:extLst>
          </p:cNvPr>
          <p:cNvGrpSpPr/>
          <p:nvPr/>
        </p:nvGrpSpPr>
        <p:grpSpPr>
          <a:xfrm>
            <a:off x="996820" y="4559428"/>
            <a:ext cx="4828820" cy="814241"/>
            <a:chOff x="4853661" y="1447078"/>
            <a:chExt cx="4828820" cy="8142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67C61C-5F9E-CE82-B7B9-53062B649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661" y="1941681"/>
              <a:ext cx="4828820" cy="31963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550E18-3A4A-77D2-7BDB-601D41A89EC5}"/>
                </a:ext>
              </a:extLst>
            </p:cNvPr>
            <p:cNvSpPr txBox="1"/>
            <p:nvPr/>
          </p:nvSpPr>
          <p:spPr>
            <a:xfrm>
              <a:off x="5667832" y="1447078"/>
              <a:ext cx="3215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Memisahkan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data test dan training</a:t>
              </a:r>
              <a:endParaRPr lang="en-ID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37B3F4-269D-08BF-52FD-28E3426B29F4}"/>
              </a:ext>
            </a:extLst>
          </p:cNvPr>
          <p:cNvGrpSpPr/>
          <p:nvPr/>
        </p:nvGrpSpPr>
        <p:grpSpPr>
          <a:xfrm>
            <a:off x="6537012" y="1163013"/>
            <a:ext cx="4458086" cy="2265987"/>
            <a:chOff x="4853661" y="2871891"/>
            <a:chExt cx="4458086" cy="226598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C7742C-1423-5278-BE80-BD7BD839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661" y="3308920"/>
              <a:ext cx="4458086" cy="18289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9BD54D-7908-82CD-AB54-25C6B41C16CB}"/>
                </a:ext>
              </a:extLst>
            </p:cNvPr>
            <p:cNvSpPr txBox="1"/>
            <p:nvPr/>
          </p:nvSpPr>
          <p:spPr>
            <a:xfrm>
              <a:off x="5099019" y="2871891"/>
              <a:ext cx="3967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Melakukan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training </a:t>
              </a:r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dengan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neural network</a:t>
              </a:r>
              <a:endParaRPr lang="en-ID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0AEB1F-542A-9FFA-782D-891317A40FA9}"/>
              </a:ext>
            </a:extLst>
          </p:cNvPr>
          <p:cNvGrpSpPr/>
          <p:nvPr/>
        </p:nvGrpSpPr>
        <p:grpSpPr>
          <a:xfrm>
            <a:off x="6754200" y="3914041"/>
            <a:ext cx="4023709" cy="814664"/>
            <a:chOff x="1533985" y="5269796"/>
            <a:chExt cx="4023709" cy="81466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CCE815E-0D4C-84F9-3DC5-C1E919C0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985" y="5634841"/>
              <a:ext cx="4023709" cy="4496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73D7C3-2E49-CA81-59F3-81DA3B88D1C8}"/>
                </a:ext>
              </a:extLst>
            </p:cNvPr>
            <p:cNvSpPr txBox="1"/>
            <p:nvPr/>
          </p:nvSpPr>
          <p:spPr>
            <a:xfrm>
              <a:off x="1882146" y="5269796"/>
              <a:ext cx="33273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Menyimpan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data yang </a:t>
              </a:r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sudah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ditrain</a:t>
              </a:r>
              <a:endParaRPr lang="en-ID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20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038D9D-2A6D-F998-799C-46032384688E}"/>
              </a:ext>
            </a:extLst>
          </p:cNvPr>
          <p:cNvGrpSpPr/>
          <p:nvPr/>
        </p:nvGrpSpPr>
        <p:grpSpPr>
          <a:xfrm>
            <a:off x="1264920" y="1467779"/>
            <a:ext cx="4115157" cy="3922442"/>
            <a:chOff x="4038421" y="1893037"/>
            <a:chExt cx="4115157" cy="39224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3A9966-DF13-F164-CBAE-5BD1323F9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421" y="2363320"/>
              <a:ext cx="4115157" cy="34521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BB013-2DA5-3544-31F8-47C133DCABDB}"/>
                </a:ext>
              </a:extLst>
            </p:cNvPr>
            <p:cNvSpPr txBox="1"/>
            <p:nvPr/>
          </p:nvSpPr>
          <p:spPr>
            <a:xfrm>
              <a:off x="5036638" y="1893037"/>
              <a:ext cx="21187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Evaluasi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hasil</a:t>
              </a:r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training</a:t>
              </a:r>
              <a:endParaRPr lang="en-ID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633BC7C0-4000-C2B1-463B-BE83C26B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Neural Network</a:t>
            </a:r>
            <a:endParaRPr lang="en-ID" sz="2800" dirty="0">
              <a:latin typeface="Coolvetica Rg" panose="020B0603030602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F5FF2-E9BF-A85B-4098-AB2CBCAD6102}"/>
              </a:ext>
            </a:extLst>
          </p:cNvPr>
          <p:cNvSpPr txBox="1"/>
          <p:nvPr/>
        </p:nvSpPr>
        <p:spPr>
          <a:xfrm>
            <a:off x="6482080" y="3136612"/>
            <a:ext cx="51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Dari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evaluasi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tersebut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diketahui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accuracy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training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sebesar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84%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73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1D6B6FE-C052-50EF-0D64-57DF69CDDC26}"/>
              </a:ext>
            </a:extLst>
          </p:cNvPr>
          <p:cNvGrpSpPr/>
          <p:nvPr/>
        </p:nvGrpSpPr>
        <p:grpSpPr>
          <a:xfrm>
            <a:off x="936274" y="1890013"/>
            <a:ext cx="10319451" cy="4297173"/>
            <a:chOff x="1455783" y="1290573"/>
            <a:chExt cx="10319451" cy="42971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A02A23-9754-5D99-6556-FA324C0AA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7" t="9348" r="64031" b="8205"/>
            <a:stretch/>
          </p:blipFill>
          <p:spPr>
            <a:xfrm>
              <a:off x="1455783" y="1290573"/>
              <a:ext cx="2807686" cy="42971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C4EC3FE-7FE3-FD7F-3C65-730A9FC80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4" t="21780" r="63954" b="13350"/>
            <a:stretch/>
          </p:blipFill>
          <p:spPr>
            <a:xfrm>
              <a:off x="4861251" y="1310950"/>
              <a:ext cx="3517642" cy="42360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9FE08-9855-A16F-67D9-C595E1F3521B}"/>
                </a:ext>
              </a:extLst>
            </p:cNvPr>
            <p:cNvSpPr txBox="1"/>
            <p:nvPr/>
          </p:nvSpPr>
          <p:spPr>
            <a:xfrm>
              <a:off x="8733454" y="3059668"/>
              <a:ext cx="30417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Rata-rata </a:t>
              </a:r>
              <a:r>
                <a:rPr lang="en-US" sz="1400" i="1" dirty="0">
                  <a:latin typeface="Cambria" panose="02040503050406030204" pitchFamily="18" charset="0"/>
                  <a:ea typeface="Cambria" panose="02040503050406030204" pitchFamily="18" charset="0"/>
                </a:rPr>
                <a:t>accuracy</a:t>
              </a:r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4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dari</a:t>
              </a:r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400" i="1" dirty="0">
                  <a:latin typeface="Cambria" panose="02040503050406030204" pitchFamily="18" charset="0"/>
                  <a:ea typeface="Cambria" panose="02040503050406030204" pitchFamily="18" charset="0"/>
                </a:rPr>
                <a:t>cross validation </a:t>
              </a:r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yang </a:t>
              </a:r>
              <a:r>
                <a:rPr lang="en-US" sz="14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dilakukan</a:t>
              </a:r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 pada </a:t>
              </a:r>
              <a:r>
                <a:rPr lang="en-US" sz="14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metode</a:t>
              </a:r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400" i="1" dirty="0">
                  <a:latin typeface="Cambria" panose="02040503050406030204" pitchFamily="18" charset="0"/>
                  <a:ea typeface="Cambria" panose="02040503050406030204" pitchFamily="18" charset="0"/>
                </a:rPr>
                <a:t>training</a:t>
              </a:r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400" i="1" dirty="0">
                  <a:latin typeface="Cambria" panose="02040503050406030204" pitchFamily="18" charset="0"/>
                  <a:ea typeface="Cambria" panose="02040503050406030204" pitchFamily="18" charset="0"/>
                </a:rPr>
                <a:t>neural network </a:t>
              </a:r>
              <a:r>
                <a:rPr lang="en-US" sz="14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adalah</a:t>
              </a:r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 0,84</a:t>
              </a:r>
              <a:endParaRPr lang="en-ID" sz="1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3E949F-C3D1-019C-B6D6-EE779BD7DB19}"/>
              </a:ext>
            </a:extLst>
          </p:cNvPr>
          <p:cNvSpPr txBox="1"/>
          <p:nvPr/>
        </p:nvSpPr>
        <p:spPr>
          <a:xfrm>
            <a:off x="5321685" y="1391579"/>
            <a:ext cx="1548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Cross validation</a:t>
            </a:r>
            <a:endParaRPr lang="en-ID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DB89B44-22B7-7930-7A66-11638E26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Coolvetica Rg" panose="020B0603030602020004" pitchFamily="34" charset="0"/>
              </a:rPr>
              <a:t>Proses Neural Network</a:t>
            </a:r>
            <a:endParaRPr lang="en-ID" sz="2800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9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916</Words>
  <Application>Microsoft Office PowerPoint</Application>
  <PresentationFormat>Widescreen</PresentationFormat>
  <Paragraphs>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Arial</vt:lpstr>
      <vt:lpstr>Calibri Light</vt:lpstr>
      <vt:lpstr>Coolvetica Rg</vt:lpstr>
      <vt:lpstr>Cambria</vt:lpstr>
      <vt:lpstr>Office Theme</vt:lpstr>
      <vt:lpstr>Pembuatan API untuk melakukan sentiment analysis menggunakan metode Neural Network dan LSTM</vt:lpstr>
      <vt:lpstr>Latar Belakang</vt:lpstr>
      <vt:lpstr>Rumusan Masalah</vt:lpstr>
      <vt:lpstr>Metode Penelitian</vt:lpstr>
      <vt:lpstr>PowerPoint Presentation</vt:lpstr>
      <vt:lpstr>Proses Neural Network</vt:lpstr>
      <vt:lpstr>Proses Neural Network</vt:lpstr>
      <vt:lpstr>Proses Neural Network</vt:lpstr>
      <vt:lpstr>Proses Neural Network</vt:lpstr>
      <vt:lpstr>Proses Neural Network</vt:lpstr>
      <vt:lpstr>Proses LSTM</vt:lpstr>
      <vt:lpstr>Proses LSTM</vt:lpstr>
      <vt:lpstr>Proses LSTM</vt:lpstr>
      <vt:lpstr>Proses LSTM</vt:lpstr>
      <vt:lpstr>Proses LSTM</vt:lpstr>
      <vt:lpstr>Proses LSTM</vt:lpstr>
      <vt:lpstr>Proses LSTM</vt:lpstr>
      <vt:lpstr>Proses LSTM</vt:lpstr>
      <vt:lpstr>Proses Pembuatan API</vt:lpstr>
      <vt:lpstr>Proses Pembuatan API</vt:lpstr>
      <vt:lpstr>Proses Pembuatan API</vt:lpstr>
      <vt:lpstr>Proses Pembuatan API</vt:lpstr>
      <vt:lpstr>Proses Pembuatan API</vt:lpstr>
      <vt:lpstr>Proses Pembuatan API</vt:lpstr>
      <vt:lpstr>Proses Pembuatan API</vt:lpstr>
      <vt:lpstr>Proses Pembuatan API</vt:lpstr>
      <vt:lpstr>Kesimpulan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Akbar Hakim</dc:creator>
  <cp:lastModifiedBy>Akbar Hakim</cp:lastModifiedBy>
  <cp:revision>6</cp:revision>
  <dcterms:created xsi:type="dcterms:W3CDTF">2024-03-23T15:55:06Z</dcterms:created>
  <dcterms:modified xsi:type="dcterms:W3CDTF">2024-03-24T12:35:50Z</dcterms:modified>
</cp:coreProperties>
</file>